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Inter" panose="020B0604020202020204" charset="0"/>
      <p:regular r:id="rId13"/>
    </p:embeddedFont>
    <p:embeddedFont>
      <p:font typeface="Inter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jpe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6359205"/>
            <a:chOff x="0" y="0"/>
            <a:chExt cx="24384000" cy="847894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3904" b="23904"/>
            <a:stretch>
              <a:fillRect/>
            </a:stretch>
          </p:blipFill>
          <p:spPr>
            <a:xfrm>
              <a:off x="0" y="0"/>
              <a:ext cx="24384000" cy="847894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0907796" y="868976"/>
            <a:ext cx="6144724" cy="5089115"/>
            <a:chOff x="0" y="0"/>
            <a:chExt cx="1618363" cy="134034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18363" cy="1340343"/>
            </a:xfrm>
            <a:custGeom>
              <a:avLst/>
              <a:gdLst/>
              <a:ahLst/>
              <a:cxnLst/>
              <a:rect l="l" t="t" r="r" b="b"/>
              <a:pathLst>
                <a:path w="1618363" h="1340343">
                  <a:moveTo>
                    <a:pt x="0" y="0"/>
                  </a:moveTo>
                  <a:lnTo>
                    <a:pt x="1618363" y="0"/>
                  </a:lnTo>
                  <a:lnTo>
                    <a:pt x="1618363" y="1340343"/>
                  </a:lnTo>
                  <a:lnTo>
                    <a:pt x="0" y="13403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18363" cy="1378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839343" y="5309440"/>
            <a:ext cx="4609313" cy="1028683"/>
            <a:chOff x="0" y="0"/>
            <a:chExt cx="1213975" cy="27092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3975" cy="270929"/>
            </a:xfrm>
            <a:custGeom>
              <a:avLst/>
              <a:gdLst/>
              <a:ahLst/>
              <a:cxnLst/>
              <a:rect l="l" t="t" r="r" b="b"/>
              <a:pathLst>
                <a:path w="1213975" h="270929">
                  <a:moveTo>
                    <a:pt x="0" y="0"/>
                  </a:moveTo>
                  <a:lnTo>
                    <a:pt x="1213975" y="0"/>
                  </a:lnTo>
                  <a:lnTo>
                    <a:pt x="1213975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13975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389435" y="868976"/>
            <a:ext cx="5600333" cy="4564272"/>
          </a:xfrm>
          <a:custGeom>
            <a:avLst/>
            <a:gdLst/>
            <a:ahLst/>
            <a:cxnLst/>
            <a:rect l="l" t="t" r="r" b="b"/>
            <a:pathLst>
              <a:path w="5600333" h="4564272">
                <a:moveTo>
                  <a:pt x="0" y="0"/>
                </a:moveTo>
                <a:lnTo>
                  <a:pt x="5600333" y="0"/>
                </a:lnTo>
                <a:lnTo>
                  <a:pt x="5600333" y="4564272"/>
                </a:lnTo>
                <a:lnTo>
                  <a:pt x="0" y="4564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91551" y="734666"/>
            <a:ext cx="5396101" cy="5089115"/>
            <a:chOff x="0" y="0"/>
            <a:chExt cx="1421195" cy="134034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21195" cy="1340343"/>
            </a:xfrm>
            <a:custGeom>
              <a:avLst/>
              <a:gdLst/>
              <a:ahLst/>
              <a:cxnLst/>
              <a:rect l="l" t="t" r="r" b="b"/>
              <a:pathLst>
                <a:path w="1421195" h="1340343">
                  <a:moveTo>
                    <a:pt x="0" y="0"/>
                  </a:moveTo>
                  <a:lnTo>
                    <a:pt x="1421195" y="0"/>
                  </a:lnTo>
                  <a:lnTo>
                    <a:pt x="1421195" y="1340343"/>
                  </a:lnTo>
                  <a:lnTo>
                    <a:pt x="0" y="13403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421195" cy="1378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2621300" y="500735"/>
            <a:ext cx="4018301" cy="5357734"/>
          </a:xfrm>
          <a:custGeom>
            <a:avLst/>
            <a:gdLst/>
            <a:ahLst/>
            <a:cxnLst/>
            <a:rect l="l" t="t" r="r" b="b"/>
            <a:pathLst>
              <a:path w="4018301" h="5357734">
                <a:moveTo>
                  <a:pt x="0" y="0"/>
                </a:moveTo>
                <a:lnTo>
                  <a:pt x="4018301" y="0"/>
                </a:lnTo>
                <a:lnTo>
                  <a:pt x="4018301" y="5357735"/>
                </a:lnTo>
                <a:lnTo>
                  <a:pt x="0" y="53577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0" y="6568755"/>
            <a:ext cx="18288000" cy="3415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53"/>
              </a:lnSpc>
            </a:pPr>
            <a:r>
              <a:rPr lang="en-US" sz="11413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🌾ESTAÇÃO AGROCLIMÁTICA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174270" y="5481209"/>
            <a:ext cx="3939459" cy="602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PORTÁTIL</a:t>
            </a:r>
          </a:p>
        </p:txBody>
      </p:sp>
      <p:grpSp>
        <p:nvGrpSpPr>
          <p:cNvPr id="17" name="Group 2">
            <a:extLst>
              <a:ext uri="{FF2B5EF4-FFF2-40B4-BE49-F238E27FC236}">
                <a16:creationId xmlns:a16="http://schemas.microsoft.com/office/drawing/2014/main" id="{54A02220-1642-ABF7-0491-2B683473FF19}"/>
              </a:ext>
            </a:extLst>
          </p:cNvPr>
          <p:cNvGrpSpPr/>
          <p:nvPr/>
        </p:nvGrpSpPr>
        <p:grpSpPr>
          <a:xfrm>
            <a:off x="17221200" y="9258317"/>
            <a:ext cx="1085962" cy="1028683"/>
            <a:chOff x="0" y="0"/>
            <a:chExt cx="986938" cy="270929"/>
          </a:xfrm>
        </p:grpSpPr>
        <p:sp>
          <p:nvSpPr>
            <p:cNvPr id="18" name="Freeform 3">
              <a:extLst>
                <a:ext uri="{FF2B5EF4-FFF2-40B4-BE49-F238E27FC236}">
                  <a16:creationId xmlns:a16="http://schemas.microsoft.com/office/drawing/2014/main" id="{671AC298-1CB6-6EDF-2467-F930E1C87ADD}"/>
                </a:ext>
              </a:extLst>
            </p:cNvPr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endParaRPr>
            </a:p>
            <a:p>
              <a:r>
                <a:rPr lang="en-US" b="1" dirty="0">
                  <a:solidFill>
                    <a:srgbClr val="32521F"/>
                  </a:solidFill>
                  <a:latin typeface="Inter Bold"/>
                  <a:ea typeface="Inter Bold"/>
                  <a:cs typeface="Inter Bold"/>
                  <a:sym typeface="Inter Bold"/>
                </a:rPr>
                <a:t>       </a:t>
              </a:r>
              <a:r>
                <a:rPr lang="en-US" sz="2900" b="1" dirty="0">
                  <a:solidFill>
                    <a:srgbClr val="32521F"/>
                  </a:solidFill>
                  <a:latin typeface="Inter Bold"/>
                  <a:ea typeface="Inter Bold"/>
                  <a:cs typeface="Inter Bold"/>
                  <a:sym typeface="Inter Bold"/>
                </a:rPr>
                <a:t>1</a:t>
              </a:r>
              <a:endParaRPr lang="pt-BR" sz="2900" dirty="0"/>
            </a:p>
          </p:txBody>
        </p:sp>
        <p:sp>
          <p:nvSpPr>
            <p:cNvPr id="19" name="TextBox 4">
              <a:extLst>
                <a:ext uri="{FF2B5EF4-FFF2-40B4-BE49-F238E27FC236}">
                  <a16:creationId xmlns:a16="http://schemas.microsoft.com/office/drawing/2014/main" id="{68E9FD5F-1F95-D1B6-96EA-F5193FBD75C4}"/>
                </a:ext>
              </a:extLst>
            </p:cNvPr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sz="2900"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41007" y="6350695"/>
            <a:ext cx="4991308" cy="3536633"/>
            <a:chOff x="0" y="0"/>
            <a:chExt cx="6655077" cy="471551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56" r="2956"/>
            <a:stretch>
              <a:fillRect/>
            </a:stretch>
          </p:blipFill>
          <p:spPr>
            <a:xfrm>
              <a:off x="0" y="0"/>
              <a:ext cx="6655077" cy="4715511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9877422" y="4825172"/>
            <a:ext cx="8032004" cy="3936305"/>
            <a:chOff x="0" y="0"/>
            <a:chExt cx="10709338" cy="524840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t="17328" b="17328"/>
            <a:stretch>
              <a:fillRect/>
            </a:stretch>
          </p:blipFill>
          <p:spPr>
            <a:xfrm>
              <a:off x="0" y="0"/>
              <a:ext cx="10709338" cy="5248407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970775" y="1649831"/>
            <a:ext cx="8661935" cy="65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1"/>
              </a:lnSpc>
            </a:pPr>
            <a:r>
              <a:rPr lang="en-US" sz="43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DESAFIOS E MELHORIAS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2065" y="2788342"/>
            <a:ext cx="7087246" cy="3562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54" lvl="1" indent="-259077" algn="l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3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esafios: integração I2C/SPI, espaço físico, escrita no SD, conectar placa solar, enviar dados para o site ThinkSpeak.</a:t>
            </a:r>
          </a:p>
          <a:p>
            <a:pPr algn="l">
              <a:lnSpc>
                <a:spcPts val="4079"/>
              </a:lnSpc>
              <a:spcBef>
                <a:spcPct val="0"/>
              </a:spcBef>
            </a:pPr>
            <a:endParaRPr lang="en-US" sz="2399" u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18154" lvl="1" indent="-259077" algn="l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Melhorias: PCB dedicada, gabinete melhor, Wi-Fi, otimização energia, mais sensores.</a:t>
            </a:r>
          </a:p>
          <a:p>
            <a:pPr marL="0" lvl="0" indent="0" algn="l">
              <a:lnSpc>
                <a:spcPts val="4079"/>
              </a:lnSpc>
              <a:spcBef>
                <a:spcPct val="0"/>
              </a:spcBef>
            </a:pPr>
            <a:endParaRPr lang="en-US" sz="2399" u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9632709" y="0"/>
            <a:ext cx="0" cy="4226602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9945837" y="1661350"/>
            <a:ext cx="7613550" cy="30480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54" lvl="1" indent="-259077" algn="l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Ben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efícios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: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decisões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agrícolas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mais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inteligentes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portabilidade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autonomia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energética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baixo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algn="l">
              <a:lnSpc>
                <a:spcPts val="4079"/>
              </a:lnSpc>
              <a:spcBef>
                <a:spcPct val="0"/>
              </a:spcBef>
            </a:pPr>
            <a:endParaRPr lang="en-US" sz="2399" u="none" strike="noStrike" dirty="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18154" lvl="1" indent="-259077" algn="l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Futuro: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expansão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IoT,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mais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3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sensores</a:t>
            </a:r>
            <a:r>
              <a:rPr lang="en-US" sz="23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0" lvl="0" indent="0" algn="l">
              <a:lnSpc>
                <a:spcPts val="4079"/>
              </a:lnSpc>
              <a:spcBef>
                <a:spcPct val="0"/>
              </a:spcBef>
            </a:pPr>
            <a:endParaRPr lang="en-US" sz="2399" u="none" strike="noStrike" dirty="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82065" y="539750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91800" y="795062"/>
            <a:ext cx="8661935" cy="65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1"/>
              </a:lnSpc>
            </a:pPr>
            <a:r>
              <a:rPr lang="en-US" sz="4346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CONCLUSÃO</a:t>
            </a:r>
          </a:p>
        </p:txBody>
      </p:sp>
      <p:grpSp>
        <p:nvGrpSpPr>
          <p:cNvPr id="12" name="Group 4">
            <a:extLst>
              <a:ext uri="{FF2B5EF4-FFF2-40B4-BE49-F238E27FC236}">
                <a16:creationId xmlns:a16="http://schemas.microsoft.com/office/drawing/2014/main" id="{A64FEDDC-C2AC-EBCD-02EC-14739ED25D57}"/>
              </a:ext>
            </a:extLst>
          </p:cNvPr>
          <p:cNvGrpSpPr/>
          <p:nvPr/>
        </p:nvGrpSpPr>
        <p:grpSpPr>
          <a:xfrm>
            <a:off x="14540720" y="9258300"/>
            <a:ext cx="3747280" cy="1028683"/>
            <a:chOff x="0" y="0"/>
            <a:chExt cx="986938" cy="270929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3924F4-18D3-B03A-272F-93A985D077FF}"/>
                </a:ext>
              </a:extLst>
            </p:cNvPr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6">
              <a:extLst>
                <a:ext uri="{FF2B5EF4-FFF2-40B4-BE49-F238E27FC236}">
                  <a16:creationId xmlns:a16="http://schemas.microsoft.com/office/drawing/2014/main" id="{30B696AE-D2FA-F45F-CA1E-B994DCE0FDFF}"/>
                </a:ext>
              </a:extLst>
            </p:cNvPr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7">
            <a:extLst>
              <a:ext uri="{FF2B5EF4-FFF2-40B4-BE49-F238E27FC236}">
                <a16:creationId xmlns:a16="http://schemas.microsoft.com/office/drawing/2014/main" id="{CF231344-84C8-326B-422A-0AD6E6FBA7EB}"/>
              </a:ext>
            </a:extLst>
          </p:cNvPr>
          <p:cNvSpPr txBox="1"/>
          <p:nvPr/>
        </p:nvSpPr>
        <p:spPr>
          <a:xfrm>
            <a:off x="14708184" y="9395381"/>
            <a:ext cx="3412353" cy="57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72250" y="4892989"/>
            <a:ext cx="12115750" cy="5394011"/>
            <a:chOff x="0" y="0"/>
            <a:chExt cx="16154334" cy="719201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6588" b="16588"/>
            <a:stretch>
              <a:fillRect/>
            </a:stretch>
          </p:blipFill>
          <p:spPr>
            <a:xfrm>
              <a:off x="0" y="0"/>
              <a:ext cx="16154334" cy="7192015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1929211" y="1828186"/>
            <a:ext cx="13759965" cy="2304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000"/>
              </a:lnSpc>
            </a:pPr>
            <a:r>
              <a:rPr lang="en-US" sz="1551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THANK YOU</a:t>
            </a:r>
          </a:p>
        </p:txBody>
      </p:sp>
      <p:sp>
        <p:nvSpPr>
          <p:cNvPr id="9" name="AutoShape 9"/>
          <p:cNvSpPr/>
          <p:nvPr/>
        </p:nvSpPr>
        <p:spPr>
          <a:xfrm>
            <a:off x="0" y="4892989"/>
            <a:ext cx="496382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482065" y="539750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40720" y="9258300"/>
            <a:ext cx="3747280" cy="1028683"/>
            <a:chOff x="0" y="0"/>
            <a:chExt cx="986938" cy="270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1853375"/>
            <a:ext cx="14540720" cy="8433608"/>
            <a:chOff x="0" y="0"/>
            <a:chExt cx="19387627" cy="11244811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580" r="1580"/>
            <a:stretch>
              <a:fillRect/>
            </a:stretch>
          </p:blipFill>
          <p:spPr>
            <a:xfrm>
              <a:off x="0" y="0"/>
              <a:ext cx="19387627" cy="11244811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6453637" y="1038225"/>
            <a:ext cx="10805663" cy="5687627"/>
            <a:chOff x="0" y="0"/>
            <a:chExt cx="2845936" cy="149797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45936" cy="1497976"/>
            </a:xfrm>
            <a:custGeom>
              <a:avLst/>
              <a:gdLst/>
              <a:ahLst/>
              <a:cxnLst/>
              <a:rect l="l" t="t" r="r" b="b"/>
              <a:pathLst>
                <a:path w="2845936" h="1497976">
                  <a:moveTo>
                    <a:pt x="0" y="0"/>
                  </a:moveTo>
                  <a:lnTo>
                    <a:pt x="2845936" y="0"/>
                  </a:lnTo>
                  <a:lnTo>
                    <a:pt x="2845936" y="1497976"/>
                  </a:lnTo>
                  <a:lnTo>
                    <a:pt x="0" y="1497976"/>
                  </a:lnTo>
                  <a:close/>
                </a:path>
              </a:pathLst>
            </a:custGeom>
            <a:solidFill>
              <a:srgbClr val="32521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845936" cy="15360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4708184" y="9395381"/>
            <a:ext cx="3412353" cy="57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2065" y="539750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583137" y="1826405"/>
            <a:ext cx="9134960" cy="605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4"/>
              </a:lnSpc>
              <a:spcBef>
                <a:spcPct val="0"/>
              </a:spcBef>
            </a:pPr>
            <a:r>
              <a:rPr lang="en-US" sz="3546">
                <a:solidFill>
                  <a:srgbClr val="222C07"/>
                </a:solidFill>
                <a:latin typeface="Inter"/>
                <a:ea typeface="Inter"/>
                <a:cs typeface="Inter"/>
                <a:sym typeface="Inter"/>
              </a:rPr>
              <a:t>AUTOR: RAFAEL FLORENTINO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518881" y="3136502"/>
            <a:ext cx="10002538" cy="1233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4"/>
              </a:lnSpc>
              <a:spcBef>
                <a:spcPct val="0"/>
              </a:spcBef>
            </a:pPr>
            <a:r>
              <a:rPr lang="en-US" sz="3546">
                <a:solidFill>
                  <a:srgbClr val="222C07"/>
                </a:solidFill>
                <a:latin typeface="Inter"/>
                <a:ea typeface="Inter"/>
                <a:cs typeface="Inter"/>
                <a:sym typeface="Inter"/>
              </a:rPr>
              <a:t>CURSO: RESIDÊNCIA TECNOLÓGICA EM SISTEMAS EMBARCADOS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83137" y="5075249"/>
            <a:ext cx="9134960" cy="605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4"/>
              </a:lnSpc>
              <a:spcBef>
                <a:spcPct val="0"/>
              </a:spcBef>
            </a:pPr>
            <a:r>
              <a:rPr lang="en-US" sz="3546">
                <a:solidFill>
                  <a:srgbClr val="222C07"/>
                </a:solidFill>
                <a:latin typeface="Inter"/>
                <a:ea typeface="Inter"/>
                <a:cs typeface="Inter"/>
                <a:sym typeface="Inter"/>
              </a:rPr>
              <a:t>LOCAL: BRASÍLIA-DF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40720" y="9258300"/>
            <a:ext cx="3747280" cy="1028683"/>
            <a:chOff x="0" y="0"/>
            <a:chExt cx="986938" cy="270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4708184" y="9395381"/>
            <a:ext cx="3412353" cy="57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3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2922617" y="0"/>
            <a:ext cx="5365383" cy="6427218"/>
            <a:chOff x="0" y="0"/>
            <a:chExt cx="7153844" cy="8569625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l="18712" r="18712"/>
            <a:stretch>
              <a:fillRect/>
            </a:stretch>
          </p:blipFill>
          <p:spPr>
            <a:xfrm>
              <a:off x="0" y="0"/>
              <a:ext cx="7153844" cy="8569625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7566758" y="2831082"/>
            <a:ext cx="5365383" cy="6427218"/>
            <a:chOff x="0" y="0"/>
            <a:chExt cx="7153844" cy="8569625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 l="18695" r="18695"/>
            <a:stretch>
              <a:fillRect/>
            </a:stretch>
          </p:blipFill>
          <p:spPr>
            <a:xfrm>
              <a:off x="0" y="0"/>
              <a:ext cx="7153844" cy="8569625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278358" y="2119015"/>
            <a:ext cx="7162560" cy="1094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21"/>
              </a:lnSpc>
            </a:pPr>
            <a:r>
              <a:rPr lang="en-US" sz="73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PROBLEMA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7001" y="3776789"/>
            <a:ext cx="5941978" cy="1565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3" lvl="1" indent="-269871" algn="l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4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ificuldade dos pequenos produtores em obter dados climáticos locais.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7001" y="7165467"/>
            <a:ext cx="5280966" cy="2098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3" lvl="1" indent="-269871" algn="l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Impactos: co</a:t>
            </a:r>
            <a:r>
              <a:rPr lang="en-US" sz="24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mpromete o planejamento agrícola, principalmente em relação ao plantio, irrigação e colheita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82065" y="539750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7001" y="5905245"/>
            <a:ext cx="5652322" cy="498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3" lvl="1" indent="-269871" algn="l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Atrapalha a tomada de decisões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40720" y="9258300"/>
            <a:ext cx="3747280" cy="1028683"/>
            <a:chOff x="0" y="0"/>
            <a:chExt cx="986938" cy="270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1802365"/>
            <a:ext cx="8001595" cy="3341135"/>
            <a:chOff x="0" y="0"/>
            <a:chExt cx="10668794" cy="445484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t="12838" b="12838"/>
            <a:stretch>
              <a:fillRect/>
            </a:stretch>
          </p:blipFill>
          <p:spPr>
            <a:xfrm>
              <a:off x="0" y="0"/>
              <a:ext cx="10668794" cy="4454847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8273700" y="0"/>
            <a:ext cx="4873076" cy="5143500"/>
            <a:chOff x="0" y="0"/>
            <a:chExt cx="6497435" cy="68580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l="18438" r="18438"/>
            <a:stretch>
              <a:fillRect/>
            </a:stretch>
          </p:blipFill>
          <p:spPr>
            <a:xfrm>
              <a:off x="0" y="0"/>
              <a:ext cx="6497435" cy="6858000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414924" y="0"/>
            <a:ext cx="4873076" cy="5143500"/>
            <a:chOff x="0" y="0"/>
            <a:chExt cx="6497435" cy="6858000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 l="28857"/>
            <a:stretch>
              <a:fillRect/>
            </a:stretch>
          </p:blipFill>
          <p:spPr>
            <a:xfrm>
              <a:off x="0" y="0"/>
              <a:ext cx="6497435" cy="6858000"/>
            </a:xfrm>
            <a:prstGeom prst="rect">
              <a:avLst/>
            </a:prstGeom>
          </p:spPr>
        </p:pic>
      </p:grpSp>
      <p:sp>
        <p:nvSpPr>
          <p:cNvPr id="11" name="AutoShape 11"/>
          <p:cNvSpPr/>
          <p:nvPr/>
        </p:nvSpPr>
        <p:spPr>
          <a:xfrm>
            <a:off x="9153525" y="6404048"/>
            <a:ext cx="0" cy="3882952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Freeform 12"/>
          <p:cNvSpPr/>
          <p:nvPr/>
        </p:nvSpPr>
        <p:spPr>
          <a:xfrm>
            <a:off x="9674709" y="7878400"/>
            <a:ext cx="1200362" cy="874472"/>
          </a:xfrm>
          <a:custGeom>
            <a:avLst/>
            <a:gdLst/>
            <a:ahLst/>
            <a:cxnLst/>
            <a:rect l="l" t="t" r="r" b="b"/>
            <a:pathLst>
              <a:path w="1200362" h="874472">
                <a:moveTo>
                  <a:pt x="0" y="0"/>
                </a:moveTo>
                <a:lnTo>
                  <a:pt x="1200361" y="0"/>
                </a:lnTo>
                <a:lnTo>
                  <a:pt x="1200361" y="874471"/>
                </a:lnTo>
                <a:lnTo>
                  <a:pt x="0" y="8744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6597158" y="7878400"/>
            <a:ext cx="1324285" cy="1018495"/>
          </a:xfrm>
          <a:custGeom>
            <a:avLst/>
            <a:gdLst/>
            <a:ahLst/>
            <a:cxnLst/>
            <a:rect l="l" t="t" r="r" b="b"/>
            <a:pathLst>
              <a:path w="1324285" h="1018495">
                <a:moveTo>
                  <a:pt x="0" y="0"/>
                </a:moveTo>
                <a:lnTo>
                  <a:pt x="1324284" y="0"/>
                </a:lnTo>
                <a:lnTo>
                  <a:pt x="1324284" y="1018495"/>
                </a:lnTo>
                <a:lnTo>
                  <a:pt x="0" y="101849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523551" y="6299511"/>
            <a:ext cx="1502677" cy="980838"/>
          </a:xfrm>
          <a:custGeom>
            <a:avLst/>
            <a:gdLst/>
            <a:ahLst/>
            <a:cxnLst/>
            <a:rect l="l" t="t" r="r" b="b"/>
            <a:pathLst>
              <a:path w="1502677" h="980838">
                <a:moveTo>
                  <a:pt x="0" y="0"/>
                </a:moveTo>
                <a:lnTo>
                  <a:pt x="1502677" y="0"/>
                </a:lnTo>
                <a:lnTo>
                  <a:pt x="1502677" y="980839"/>
                </a:lnTo>
                <a:lnTo>
                  <a:pt x="0" y="98083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4291946" y="2497360"/>
            <a:ext cx="3246797" cy="2646140"/>
          </a:xfrm>
          <a:custGeom>
            <a:avLst/>
            <a:gdLst/>
            <a:ahLst/>
            <a:cxnLst/>
            <a:rect l="l" t="t" r="r" b="b"/>
            <a:pathLst>
              <a:path w="3246797" h="2646140">
                <a:moveTo>
                  <a:pt x="0" y="0"/>
                </a:moveTo>
                <a:lnTo>
                  <a:pt x="3246797" y="0"/>
                </a:lnTo>
                <a:lnTo>
                  <a:pt x="3246797" y="2646140"/>
                </a:lnTo>
                <a:lnTo>
                  <a:pt x="0" y="264614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4708184" y="9395381"/>
            <a:ext cx="3412353" cy="57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11139" y="6423098"/>
            <a:ext cx="7162560" cy="2170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21"/>
              </a:lnSpc>
            </a:pPr>
            <a:r>
              <a:rPr lang="en-US" sz="73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OBJETIVO DA SOLUÇÃO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420117" y="6289748"/>
            <a:ext cx="6038278" cy="990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Mini-</a:t>
            </a:r>
            <a:r>
              <a:rPr lang="en-US" sz="23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estação portátil, inteligente e de baixo custo.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420117" y="7754575"/>
            <a:ext cx="6038278" cy="1031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</a:t>
            </a:r>
            <a:r>
              <a:rPr lang="en-US" sz="24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onitorar clima em tempo real + armazenar + enviar para nuvem.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82065" y="539750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4372294" y="2057400"/>
            <a:ext cx="3086100" cy="3086100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91063" y="519283"/>
            <a:ext cx="7039064" cy="4721274"/>
          </a:xfrm>
          <a:custGeom>
            <a:avLst/>
            <a:gdLst/>
            <a:ahLst/>
            <a:cxnLst/>
            <a:rect l="l" t="t" r="r" b="b"/>
            <a:pathLst>
              <a:path w="7039064" h="4721274">
                <a:moveTo>
                  <a:pt x="0" y="0"/>
                </a:moveTo>
                <a:lnTo>
                  <a:pt x="7039064" y="0"/>
                </a:lnTo>
                <a:lnTo>
                  <a:pt x="7039064" y="4721274"/>
                </a:lnTo>
                <a:lnTo>
                  <a:pt x="0" y="4721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8" r="-90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91063" y="5967639"/>
            <a:ext cx="7039064" cy="4029864"/>
          </a:xfrm>
          <a:custGeom>
            <a:avLst/>
            <a:gdLst/>
            <a:ahLst/>
            <a:cxnLst/>
            <a:rect l="l" t="t" r="r" b="b"/>
            <a:pathLst>
              <a:path w="7039064" h="4029864">
                <a:moveTo>
                  <a:pt x="0" y="0"/>
                </a:moveTo>
                <a:lnTo>
                  <a:pt x="7039064" y="0"/>
                </a:lnTo>
                <a:lnTo>
                  <a:pt x="7039064" y="4029864"/>
                </a:lnTo>
                <a:lnTo>
                  <a:pt x="0" y="4029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549996" y="3430269"/>
            <a:ext cx="8336437" cy="5898029"/>
          </a:xfrm>
          <a:custGeom>
            <a:avLst/>
            <a:gdLst/>
            <a:ahLst/>
            <a:cxnLst/>
            <a:rect l="l" t="t" r="r" b="b"/>
            <a:pathLst>
              <a:path w="8336437" h="5898029">
                <a:moveTo>
                  <a:pt x="0" y="0"/>
                </a:moveTo>
                <a:lnTo>
                  <a:pt x="8336437" y="0"/>
                </a:lnTo>
                <a:lnTo>
                  <a:pt x="8336437" y="5898029"/>
                </a:lnTo>
                <a:lnTo>
                  <a:pt x="0" y="58980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544062" y="1267572"/>
            <a:ext cx="5870299" cy="1821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9"/>
              </a:lnSpc>
            </a:pPr>
            <a:r>
              <a:rPr lang="en-US" sz="61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ARQUITETURA DO SISTEMA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12517" y="5358035"/>
            <a:ext cx="4797026" cy="396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19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iagrama de blocos funcionais.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119108" y="-34756"/>
            <a:ext cx="4797026" cy="396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Fluxograma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32969" y="9600627"/>
            <a:ext cx="4797026" cy="396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Site ThingSpeak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66639" y="238296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grpSp>
        <p:nvGrpSpPr>
          <p:cNvPr id="10" name="Group 2">
            <a:extLst>
              <a:ext uri="{FF2B5EF4-FFF2-40B4-BE49-F238E27FC236}">
                <a16:creationId xmlns:a16="http://schemas.microsoft.com/office/drawing/2014/main" id="{7F4576DD-DC34-5336-887B-2FF5E8C51105}"/>
              </a:ext>
            </a:extLst>
          </p:cNvPr>
          <p:cNvGrpSpPr/>
          <p:nvPr/>
        </p:nvGrpSpPr>
        <p:grpSpPr>
          <a:xfrm>
            <a:off x="17145000" y="9182100"/>
            <a:ext cx="1142999" cy="1104883"/>
            <a:chOff x="0" y="0"/>
            <a:chExt cx="986938" cy="270929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A7ACDAE4-1970-1C8C-3A08-0AC558B6F782}"/>
                </a:ext>
              </a:extLst>
            </p:cNvPr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r>
                <a:rPr lang="en-US" b="1" dirty="0">
                  <a:solidFill>
                    <a:srgbClr val="32521F"/>
                  </a:solidFill>
                  <a:latin typeface="Inter Bold"/>
                  <a:ea typeface="Inter Bold"/>
                  <a:cs typeface="Inter Bold"/>
                  <a:sym typeface="Inter Bold"/>
                </a:rPr>
                <a:t> </a:t>
              </a:r>
              <a:endParaRPr lang="en-US" sz="2900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endParaRPr>
            </a:p>
            <a:p>
              <a:r>
                <a:rPr lang="en-US" sz="2900" b="1" dirty="0">
                  <a:solidFill>
                    <a:srgbClr val="32521F"/>
                  </a:solidFill>
                  <a:latin typeface="Inter Bold"/>
                  <a:ea typeface="Inter Bold"/>
                  <a:cs typeface="Inter Bold"/>
                  <a:sym typeface="Inter Bold"/>
                </a:rPr>
                <a:t>    5</a:t>
              </a:r>
              <a:endParaRPr lang="pt-BR" dirty="0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DA934E12-FA84-2BA8-178D-4E95091980D3}"/>
                </a:ext>
              </a:extLst>
            </p:cNvPr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596348" y="0"/>
            <a:ext cx="6691652" cy="10286983"/>
            <a:chOff x="0" y="0"/>
            <a:chExt cx="8922202" cy="1371597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6633" r="6633"/>
            <a:stretch>
              <a:fillRect/>
            </a:stretch>
          </p:blipFill>
          <p:spPr>
            <a:xfrm>
              <a:off x="0" y="0"/>
              <a:ext cx="8922202" cy="13715978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4540720" y="9258300"/>
            <a:ext cx="3747280" cy="1028683"/>
            <a:chOff x="0" y="0"/>
            <a:chExt cx="986938" cy="27092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4708184" y="9395381"/>
            <a:ext cx="3412353" cy="57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2065" y="1495327"/>
            <a:ext cx="11114283" cy="98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53"/>
              </a:lnSpc>
            </a:pPr>
            <a:r>
              <a:rPr lang="en-US" sz="50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REQUISITOS FUNCIONAIS (RF)</a:t>
            </a:r>
          </a:p>
          <a:p>
            <a:pPr algn="l">
              <a:lnSpc>
                <a:spcPts val="1909"/>
              </a:lnSpc>
            </a:pPr>
            <a:endParaRPr lang="en-US" sz="5046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97723" y="2425690"/>
            <a:ext cx="9082968" cy="7346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endParaRPr/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RF01 - Coletar os Dados de Temperatura.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RF02 - Coletar os Dados de Pressão.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RF03 - Coletar os Dados de Umidade.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RF04 - Coletar os Dados de Luminosidade.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RF05 - Exibir dados dos sensores, e da rede Wi-Fi em uma tela OLED.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RF06 - Armazenar os dados coletados no Cartão SD em intervalos de tempo.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RF07 - Mostrar o status de armazenamento, se gravou ou não.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RF08 - Ao pressionar o botão A, a tela deve avançar para tela seguinte. Ao pressionar o botão B, a tela deve voltar sempre para a Tela 1 (status).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RF09 - Exibir mensagens de alerta na tela OLED quando condições críticas forem detectadas (ex.: risco de geada, fungos, calor excessivo, tendência de chuva).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RF10 - Enviar os dados por Wi-Fi para o site ThingSpeak.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RF11 - Recarregar a bateria com energia do painel solar através da BitDogLAb.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r>
              <a:rPr lang="en-US" sz="18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RF12 - Definir o intervalo de leitura dos sensores e o modo de gravação dos dados no cartão SD.</a:t>
            </a:r>
          </a:p>
          <a:p>
            <a:pPr marL="0" lvl="0" indent="0" algn="l">
              <a:lnSpc>
                <a:spcPts val="3229"/>
              </a:lnSpc>
              <a:spcBef>
                <a:spcPct val="0"/>
              </a:spcBef>
            </a:pPr>
            <a:endParaRPr lang="en-US" sz="1899" u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1019175" y="2989569"/>
            <a:ext cx="0" cy="6314444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482065" y="539750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596348" y="0"/>
            <a:ext cx="6691652" cy="10286983"/>
            <a:chOff x="0" y="0"/>
            <a:chExt cx="8922202" cy="1371597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6633" r="6633"/>
            <a:stretch>
              <a:fillRect/>
            </a:stretch>
          </p:blipFill>
          <p:spPr>
            <a:xfrm>
              <a:off x="0" y="0"/>
              <a:ext cx="8922202" cy="13715978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4540720" y="9258300"/>
            <a:ext cx="3747280" cy="1028683"/>
            <a:chOff x="0" y="0"/>
            <a:chExt cx="986938" cy="27092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4708184" y="9395381"/>
            <a:ext cx="3412353" cy="602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2065" y="1548578"/>
            <a:ext cx="11761983" cy="940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5"/>
              </a:lnSpc>
            </a:pPr>
            <a:r>
              <a:rPr lang="en-US" sz="47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REQUISITOS NÃO FUNCIONAIS (RNF)</a:t>
            </a:r>
          </a:p>
          <a:p>
            <a:pPr algn="l">
              <a:lnSpc>
                <a:spcPts val="1909"/>
              </a:lnSpc>
            </a:pPr>
            <a:endParaRPr lang="en-US" sz="4746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59623" y="2863839"/>
            <a:ext cx="9082968" cy="7515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F01-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Interface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amigável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o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u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uário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OLED.</a:t>
            </a: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2 - Sensores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lta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p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ecisão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 tempo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 resp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os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rápi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o.</a:t>
            </a: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3 - Fixação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segu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 dos co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ponentes.</a:t>
            </a: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4 - Baixo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umo de ene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gi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5 - 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códig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ve 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er m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dul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RNF06 - O 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tema deve 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per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inu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men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7 - 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softwa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v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imp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le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men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ta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usa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Fre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S,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ltit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refa.</a:t>
            </a: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08 - Cl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ez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alerta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ex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bidos.</a:t>
            </a: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09 - Sust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ntab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lidade 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ergét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26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ca.</a:t>
            </a: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endParaRPr lang="en-US" sz="2699" u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>
              <a:lnSpc>
                <a:spcPts val="4589"/>
              </a:lnSpc>
              <a:spcBef>
                <a:spcPct val="0"/>
              </a:spcBef>
            </a:pPr>
            <a:endParaRPr lang="en-US" sz="2699" u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1019175" y="2989569"/>
            <a:ext cx="0" cy="6314444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482065" y="539750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596348" y="0"/>
            <a:ext cx="6691652" cy="10286983"/>
            <a:chOff x="0" y="0"/>
            <a:chExt cx="8922202" cy="1371597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/>
            <a:srcRect l="28330" r="28330"/>
            <a:stretch>
              <a:fillRect/>
            </a:stretch>
          </p:blipFill>
          <p:spPr>
            <a:xfrm>
              <a:off x="0" y="0"/>
              <a:ext cx="8922202" cy="13715978"/>
            </a:xfrm>
            <a:prstGeom prst="rect">
              <a:avLst/>
            </a:prstGeom>
          </p:spPr>
        </p:pic>
      </p:grpSp>
      <p:grpSp>
        <p:nvGrpSpPr>
          <p:cNvPr id="20" name="Group 4">
            <a:extLst>
              <a:ext uri="{FF2B5EF4-FFF2-40B4-BE49-F238E27FC236}">
                <a16:creationId xmlns:a16="http://schemas.microsoft.com/office/drawing/2014/main" id="{85A7D49F-4C62-2D91-F361-188BD83B6C4A}"/>
              </a:ext>
            </a:extLst>
          </p:cNvPr>
          <p:cNvGrpSpPr/>
          <p:nvPr/>
        </p:nvGrpSpPr>
        <p:grpSpPr>
          <a:xfrm>
            <a:off x="17268824" y="9304013"/>
            <a:ext cx="1019175" cy="1028683"/>
            <a:chOff x="0" y="0"/>
            <a:chExt cx="986938" cy="270929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B3EBF168-CE4C-D3B4-67A8-91628E762886}"/>
                </a:ext>
              </a:extLst>
            </p:cNvPr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22" name="TextBox 6">
              <a:extLst>
                <a:ext uri="{FF2B5EF4-FFF2-40B4-BE49-F238E27FC236}">
                  <a16:creationId xmlns:a16="http://schemas.microsoft.com/office/drawing/2014/main" id="{B0D447F9-4AD3-FFB9-4E9D-B2AD73572B0B}"/>
                </a:ext>
              </a:extLst>
            </p:cNvPr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7">
            <a:extLst>
              <a:ext uri="{FF2B5EF4-FFF2-40B4-BE49-F238E27FC236}">
                <a16:creationId xmlns:a16="http://schemas.microsoft.com/office/drawing/2014/main" id="{B6113BB3-1F13-CF53-55C5-7C4AAC448E17}"/>
              </a:ext>
            </a:extLst>
          </p:cNvPr>
          <p:cNvSpPr txBox="1"/>
          <p:nvPr/>
        </p:nvSpPr>
        <p:spPr>
          <a:xfrm>
            <a:off x="17192455" y="9441094"/>
            <a:ext cx="928082" cy="5704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   7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708184" y="9395381"/>
            <a:ext cx="3412353" cy="602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340072" y="563381"/>
            <a:ext cx="11761983" cy="940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5"/>
              </a:lnSpc>
            </a:pPr>
            <a:r>
              <a:rPr lang="en-US" sz="47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MATERIAIS UTILIZADOS</a:t>
            </a:r>
          </a:p>
          <a:p>
            <a:pPr algn="l">
              <a:lnSpc>
                <a:spcPts val="1909"/>
              </a:lnSpc>
            </a:pPr>
            <a:endParaRPr lang="en-US" sz="4746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297379" y="2001836"/>
            <a:ext cx="10923684" cy="6283327"/>
          </a:xfrm>
          <a:custGeom>
            <a:avLst/>
            <a:gdLst/>
            <a:ahLst/>
            <a:cxnLst/>
            <a:rect l="l" t="t" r="r" b="b"/>
            <a:pathLst>
              <a:path w="10923684" h="6283327">
                <a:moveTo>
                  <a:pt x="0" y="0"/>
                </a:moveTo>
                <a:lnTo>
                  <a:pt x="10923684" y="0"/>
                </a:lnTo>
                <a:lnTo>
                  <a:pt x="10923684" y="6283328"/>
                </a:lnTo>
                <a:lnTo>
                  <a:pt x="0" y="6283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32" r="-1532" b="-370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221063" y="1887536"/>
            <a:ext cx="9082968" cy="7893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Caixa de 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plás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tico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ou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madeira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Placa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itDogL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ab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com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Ra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spbe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rry Pi Pico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W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Placa Pro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toboard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Sensor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Temper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tura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essão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BMP280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Sensor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Umidade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Temperatura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AHT10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Sensor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Luminosidade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BH1750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Placa pa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 SD Card SPI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Cabos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mizad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os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XH I2C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Cabos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j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umper macho/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fême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(4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un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idad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es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Cabos jump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er mach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o/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fêmea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(12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unidade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Ba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teria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lítio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3,7V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recarregável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, P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ow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er B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ank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Mini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ai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el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sola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 6V - 320 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Regulador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tensão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LM7805 (5V /</a:t>
            </a:r>
            <a:r>
              <a:rPr lang="en-US" sz="22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1A)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Bo</a:t>
            </a: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tão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A</a:t>
            </a:r>
          </a:p>
          <a:p>
            <a:pPr marL="496564" lvl="1" indent="-248282" algn="l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u="none" strike="noStrike" dirty="0" err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Botão</a:t>
            </a:r>
            <a:r>
              <a:rPr lang="en-US" sz="2299" u="none" strike="noStrik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B</a:t>
            </a:r>
          </a:p>
          <a:p>
            <a:pPr marL="0" lvl="0" indent="0" algn="l">
              <a:lnSpc>
                <a:spcPts val="3909"/>
              </a:lnSpc>
              <a:spcBef>
                <a:spcPct val="0"/>
              </a:spcBef>
            </a:pPr>
            <a:endParaRPr lang="en-US" sz="2299" u="none" strike="noStrike" dirty="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355705" y="9236631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8D0CF691-4F9B-056D-B2AB-9FB9C117F804}"/>
              </a:ext>
            </a:extLst>
          </p:cNvPr>
          <p:cNvGrpSpPr/>
          <p:nvPr/>
        </p:nvGrpSpPr>
        <p:grpSpPr>
          <a:xfrm>
            <a:off x="14540720" y="9258300"/>
            <a:ext cx="3747280" cy="1028683"/>
            <a:chOff x="0" y="0"/>
            <a:chExt cx="986938" cy="270929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AF7F1048-CFD2-DB11-100F-836F74EA5EA8}"/>
                </a:ext>
              </a:extLst>
            </p:cNvPr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849A9CAC-64CB-F6DC-9010-B69F6458E0D3}"/>
                </a:ext>
              </a:extLst>
            </p:cNvPr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7">
            <a:extLst>
              <a:ext uri="{FF2B5EF4-FFF2-40B4-BE49-F238E27FC236}">
                <a16:creationId xmlns:a16="http://schemas.microsoft.com/office/drawing/2014/main" id="{FA446C33-7C86-443E-8D38-8AEC002AB812}"/>
              </a:ext>
            </a:extLst>
          </p:cNvPr>
          <p:cNvSpPr txBox="1"/>
          <p:nvPr/>
        </p:nvSpPr>
        <p:spPr>
          <a:xfrm>
            <a:off x="14708184" y="9395381"/>
            <a:ext cx="3412353" cy="57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52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40720" y="9258300"/>
            <a:ext cx="3747280" cy="1028683"/>
            <a:chOff x="0" y="0"/>
            <a:chExt cx="986938" cy="270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86938" cy="270929"/>
            </a:xfrm>
            <a:custGeom>
              <a:avLst/>
              <a:gdLst/>
              <a:ahLst/>
              <a:cxnLst/>
              <a:rect l="l" t="t" r="r" b="b"/>
              <a:pathLst>
                <a:path w="986938" h="270929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39294" y="1654812"/>
            <a:ext cx="10117519" cy="828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3"/>
              </a:lnSpc>
            </a:pPr>
            <a:r>
              <a:rPr lang="en-US" sz="55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FLUXO DE FUNCIONAMENTO</a:t>
            </a:r>
          </a:p>
        </p:txBody>
      </p:sp>
      <p:sp>
        <p:nvSpPr>
          <p:cNvPr id="6" name="AutoShape 6"/>
          <p:cNvSpPr/>
          <p:nvPr/>
        </p:nvSpPr>
        <p:spPr>
          <a:xfrm>
            <a:off x="11328637" y="8356"/>
            <a:ext cx="0" cy="3273862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482065" y="3163137"/>
            <a:ext cx="10033403" cy="6609504"/>
          </a:xfrm>
          <a:custGeom>
            <a:avLst/>
            <a:gdLst/>
            <a:ahLst/>
            <a:cxnLst/>
            <a:rect l="l" t="t" r="r" b="b"/>
            <a:pathLst>
              <a:path w="10033403" h="6609504">
                <a:moveTo>
                  <a:pt x="0" y="0"/>
                </a:moveTo>
                <a:lnTo>
                  <a:pt x="10033403" y="0"/>
                </a:lnTo>
                <a:lnTo>
                  <a:pt x="10033403" y="6609505"/>
                </a:lnTo>
                <a:lnTo>
                  <a:pt x="0" y="66095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4708184" y="9395381"/>
            <a:ext cx="3412353" cy="57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5"/>
              </a:lnSpc>
              <a:spcBef>
                <a:spcPct val="0"/>
              </a:spcBef>
            </a:pPr>
            <a:r>
              <a:rPr lang="en-US" sz="2967" b="1" dirty="0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9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28637" y="3504586"/>
            <a:ext cx="6530738" cy="561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64"/>
              </a:lnSpc>
              <a:spcBef>
                <a:spcPct val="0"/>
              </a:spcBef>
            </a:pPr>
            <a:r>
              <a:rPr lang="en-US" sz="3802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</a:t>
            </a:r>
            <a:r>
              <a:rPr lang="en-US" sz="3802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luxograma Simplificado</a:t>
            </a:r>
          </a:p>
          <a:p>
            <a:pPr marL="0" lvl="0" indent="0" algn="l">
              <a:lnSpc>
                <a:spcPts val="6464"/>
              </a:lnSpc>
              <a:spcBef>
                <a:spcPct val="0"/>
              </a:spcBef>
            </a:pPr>
            <a:endParaRPr lang="en-US" sz="3802" b="1" u="none" strike="noStrike">
              <a:solidFill>
                <a:srgbClr val="FFFFFF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marL="0" lvl="0" indent="0" algn="l">
              <a:lnSpc>
                <a:spcPts val="5275"/>
              </a:lnSpc>
              <a:spcBef>
                <a:spcPct val="0"/>
              </a:spcBef>
            </a:pPr>
            <a:r>
              <a:rPr lang="en-US" sz="3102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inicializa → coleta sensores → exibe OLED → Navega entre as várias telas → Grava no cartão de memória (SD) → envia Wi-Fi → ThingSpeak→ Gera Gráficos → Usuário Analisa os Dados.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82065" y="539750"/>
            <a:ext cx="6788295" cy="49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9"/>
              </a:lnSpc>
              <a:spcBef>
                <a:spcPct val="0"/>
              </a:spcBef>
            </a:pPr>
            <a:r>
              <a:rPr lang="en-US" sz="2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sz="2499" b="1" u="none" strike="noStrik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612</Words>
  <Application>Microsoft Office PowerPoint</Application>
  <PresentationFormat>Personalizar</PresentationFormat>
  <Paragraphs>93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Inter</vt:lpstr>
      <vt:lpstr>Inter Bold</vt:lpstr>
      <vt:lpstr>Calibri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Estação Agroclimatica</dc:title>
  <cp:lastModifiedBy>rafael f</cp:lastModifiedBy>
  <cp:revision>2</cp:revision>
  <dcterms:created xsi:type="dcterms:W3CDTF">2006-08-16T00:00:00Z</dcterms:created>
  <dcterms:modified xsi:type="dcterms:W3CDTF">2025-09-17T15:31:42Z</dcterms:modified>
  <dc:identifier>DAGyZZfDB5U</dc:identifier>
</cp:coreProperties>
</file>

<file path=docProps/thumbnail.jpeg>
</file>